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95" r:id="rId3"/>
    <p:sldId id="304" r:id="rId4"/>
    <p:sldId id="301" r:id="rId5"/>
    <p:sldId id="258" r:id="rId6"/>
    <p:sldId id="291" r:id="rId7"/>
    <p:sldId id="292" r:id="rId8"/>
    <p:sldId id="303" r:id="rId9"/>
    <p:sldId id="259" r:id="rId10"/>
    <p:sldId id="293" r:id="rId11"/>
    <p:sldId id="284" r:id="rId12"/>
  </p:sldIdLst>
  <p:sldSz cx="20104100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7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67"/>
    <p:restoredTop sz="94694"/>
  </p:normalViewPr>
  <p:slideViewPr>
    <p:cSldViewPr>
      <p:cViewPr varScale="1">
        <p:scale>
          <a:sx n="73" d="100"/>
          <a:sy n="73" d="100"/>
        </p:scale>
        <p:origin x="1072" y="21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6B47C3-5094-D748-B807-85C87358283F}" type="datetimeFigureOut">
              <a:rPr lang="en-US" smtClean="0"/>
              <a:t>5/12/20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DD982-9C0D-114F-B3CA-2F134BCDE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705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DD982-9C0D-114F-B3CA-2F134BCDE6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22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4450"/>
            <a:ext cx="20104100" cy="11304270"/>
          </a:xfrm>
          <a:custGeom>
            <a:avLst/>
            <a:gdLst/>
            <a:ahLst/>
            <a:cxnLst/>
            <a:rect l="l" t="t" r="r" b="b"/>
            <a:pathLst>
              <a:path w="20104100" h="11304270">
                <a:moveTo>
                  <a:pt x="0" y="11304106"/>
                </a:moveTo>
                <a:lnTo>
                  <a:pt x="20104099" y="11304106"/>
                </a:lnTo>
                <a:lnTo>
                  <a:pt x="20104099" y="0"/>
                </a:lnTo>
                <a:lnTo>
                  <a:pt x="0" y="0"/>
                </a:lnTo>
                <a:lnTo>
                  <a:pt x="0" y="113041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7978814"/>
            <a:ext cx="20104100" cy="3329940"/>
          </a:xfrm>
          <a:custGeom>
            <a:avLst/>
            <a:gdLst/>
            <a:ahLst/>
            <a:cxnLst/>
            <a:rect l="l" t="t" r="r" b="b"/>
            <a:pathLst>
              <a:path w="20104100" h="3329940">
                <a:moveTo>
                  <a:pt x="0" y="3329741"/>
                </a:moveTo>
                <a:lnTo>
                  <a:pt x="20104099" y="3329741"/>
                </a:lnTo>
                <a:lnTo>
                  <a:pt x="20104099" y="0"/>
                </a:lnTo>
                <a:lnTo>
                  <a:pt x="0" y="0"/>
                </a:lnTo>
                <a:lnTo>
                  <a:pt x="0" y="332974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4A2BE-7AB6-46FC-98E2-730FB6DA4F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2742996"/>
            <a:ext cx="15078075" cy="3045193"/>
          </a:xfrm>
          <a:prstGeom prst="rect">
            <a:avLst/>
          </a:prstGeom>
        </p:spPr>
        <p:txBody>
          <a:bodyPr anchor="b"/>
          <a:lstStyle>
            <a:lvl1pPr algn="ctr">
              <a:defRPr sz="98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607ABF-F24D-4575-B5B4-87D97A2C04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6090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F5DA0-CA31-441A-AFE5-96D948F4E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157" y="10482093"/>
            <a:ext cx="4523423" cy="276999"/>
          </a:xfrm>
          <a:prstGeom prst="rect">
            <a:avLst/>
          </a:prstGeom>
        </p:spPr>
        <p:txBody>
          <a:bodyPr/>
          <a:lstStyle/>
          <a:p>
            <a:fld id="{B3CCAD75-138B-43A4-8504-132AAF42835B}" type="datetimeFigureOut">
              <a:rPr lang="en-US" smtClean="0"/>
              <a:t>5/12/20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83B7F-C37F-4EF9-ABF3-0E34AC337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483" y="10482093"/>
            <a:ext cx="6785134" cy="2769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CBE26-590C-4F49-AFE7-D2B0F0DE0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98520" y="10482093"/>
            <a:ext cx="4523423" cy="276999"/>
          </a:xfrm>
          <a:prstGeom prst="rect">
            <a:avLst/>
          </a:prstGeom>
        </p:spPr>
        <p:txBody>
          <a:bodyPr/>
          <a:lstStyle/>
          <a:p>
            <a:fld id="{FF9B3DBA-5C5D-4681-B915-7D1936B48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80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19147" y="3548448"/>
            <a:ext cx="14265804" cy="1784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6350" y="974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5" name="Picture 44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4E38F091-52EA-463A-AD25-3B57BCD600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50" y="6721475"/>
            <a:ext cx="9502668" cy="3419859"/>
          </a:xfrm>
          <a:prstGeom prst="rect">
            <a:avLst/>
          </a:prstGeom>
        </p:spPr>
      </p:pic>
      <p:pic>
        <p:nvPicPr>
          <p:cNvPr id="47" name="Picture 46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6180EC2A-6F06-A24B-999D-BA5422C94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45"/>
          <a:stretch/>
        </p:blipFill>
        <p:spPr>
          <a:xfrm>
            <a:off x="13862050" y="276901"/>
            <a:ext cx="5464427" cy="202634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1C9C39-E253-9642-8F86-FCED879D9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6" t="13831" r="1827" b="9888"/>
          <a:stretch/>
        </p:blipFill>
        <p:spPr>
          <a:xfrm>
            <a:off x="0" y="0"/>
            <a:ext cx="20104101" cy="1130935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88685DFB-A026-664A-B53D-00D43008AB41}"/>
              </a:ext>
            </a:extLst>
          </p:cNvPr>
          <p:cNvGrpSpPr/>
          <p:nvPr/>
        </p:nvGrpSpPr>
        <p:grpSpPr>
          <a:xfrm>
            <a:off x="14287403" y="3444875"/>
            <a:ext cx="4765556" cy="933101"/>
            <a:chOff x="7580617" y="701444"/>
            <a:chExt cx="4765556" cy="933101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2F723CD-D005-8640-BB8C-A69B92C67448}"/>
                </a:ext>
              </a:extLst>
            </p:cNvPr>
            <p:cNvCxnSpPr>
              <a:cxnSpLocks/>
            </p:cNvCxnSpPr>
            <p:nvPr/>
          </p:nvCxnSpPr>
          <p:spPr>
            <a:xfrm>
              <a:off x="8295138" y="1091917"/>
              <a:ext cx="384433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C4FDF5B2-59A6-794A-90D9-63C10556B4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80617" y="1091917"/>
              <a:ext cx="714522" cy="542628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1E183B4-BB54-CB4B-965B-F490136DB50C}"/>
                </a:ext>
              </a:extLst>
            </p:cNvPr>
            <p:cNvSpPr txBox="1"/>
            <p:nvPr/>
          </p:nvSpPr>
          <p:spPr>
            <a:xfrm>
              <a:off x="8264576" y="701444"/>
              <a:ext cx="40815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Multiple finish options available</a:t>
              </a:r>
            </a:p>
          </p:txBody>
        </p:sp>
      </p:grpSp>
      <p:pic>
        <p:nvPicPr>
          <p:cNvPr id="50" name="Picture 49" descr="A close up of a sign&#10;&#10;Description automatically generated">
            <a:extLst>
              <a:ext uri="{FF2B5EF4-FFF2-40B4-BE49-F238E27FC236}">
                <a16:creationId xmlns:a16="http://schemas.microsoft.com/office/drawing/2014/main" id="{1C7E1270-D469-B14A-B8A6-888250B639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59"/>
          <a:stretch/>
        </p:blipFill>
        <p:spPr>
          <a:xfrm>
            <a:off x="15559197" y="473075"/>
            <a:ext cx="3875991" cy="901846"/>
          </a:xfrm>
          <a:prstGeom prst="rect">
            <a:avLst/>
          </a:prstGeom>
        </p:spPr>
      </p:pic>
      <p:pic>
        <p:nvPicPr>
          <p:cNvPr id="51" name="Picture 50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FD784E1C-3257-ED4F-87BA-19CCB1AAF0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474" y="9343951"/>
            <a:ext cx="3581379" cy="1288881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A8E8D557-1A3E-B042-B2A6-721AF6C0D363}"/>
              </a:ext>
            </a:extLst>
          </p:cNvPr>
          <p:cNvSpPr/>
          <p:nvPr/>
        </p:nvSpPr>
        <p:spPr>
          <a:xfrm>
            <a:off x="540462" y="10199394"/>
            <a:ext cx="4188967" cy="58477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3200" b="1" dirty="0">
                <a:effectLst>
                  <a:outerShdw blurRad="50800" dist="50800" dir="2700000" algn="tl" rotWithShape="0">
                    <a:prstClr val="black">
                      <a:alpha val="35000"/>
                    </a:prstClr>
                  </a:outerShdw>
                </a:effectLst>
                <a:latin typeface="Century Gothic" panose="020B0502020202020204" pitchFamily="34" charset="0"/>
              </a:rPr>
              <a:t>Modular Wall Panels</a:t>
            </a:r>
          </a:p>
        </p:txBody>
      </p:sp>
    </p:spTree>
    <p:extLst>
      <p:ext uri="{BB962C8B-B14F-4D97-AF65-F5344CB8AC3E}">
        <p14:creationId xmlns:p14="http://schemas.microsoft.com/office/powerpoint/2010/main" val="1180962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50"/>
            <a:ext cx="14533880" cy="11304270"/>
          </a:xfrm>
          <a:custGeom>
            <a:avLst/>
            <a:gdLst/>
            <a:ahLst/>
            <a:cxnLst/>
            <a:rect l="l" t="t" r="r" b="b"/>
            <a:pathLst>
              <a:path w="14533880" h="11304270">
                <a:moveTo>
                  <a:pt x="0" y="11304106"/>
                </a:moveTo>
                <a:lnTo>
                  <a:pt x="14533588" y="11304106"/>
                </a:lnTo>
                <a:lnTo>
                  <a:pt x="14533588" y="0"/>
                </a:lnTo>
                <a:lnTo>
                  <a:pt x="0" y="0"/>
                </a:lnTo>
                <a:lnTo>
                  <a:pt x="0" y="11304106"/>
                </a:lnTo>
                <a:close/>
              </a:path>
            </a:pathLst>
          </a:custGeom>
          <a:solidFill>
            <a:srgbClr val="FF6B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533588" y="4450"/>
            <a:ext cx="356235" cy="11304270"/>
          </a:xfrm>
          <a:custGeom>
            <a:avLst/>
            <a:gdLst/>
            <a:ahLst/>
            <a:cxnLst/>
            <a:rect l="l" t="t" r="r" b="b"/>
            <a:pathLst>
              <a:path w="356234" h="11304270">
                <a:moveTo>
                  <a:pt x="0" y="11304106"/>
                </a:moveTo>
                <a:lnTo>
                  <a:pt x="356010" y="11304106"/>
                </a:lnTo>
                <a:lnTo>
                  <a:pt x="356010" y="0"/>
                </a:lnTo>
                <a:lnTo>
                  <a:pt x="0" y="0"/>
                </a:lnTo>
                <a:lnTo>
                  <a:pt x="0" y="11304106"/>
                </a:lnTo>
                <a:close/>
              </a:path>
            </a:pathLst>
          </a:custGeom>
          <a:solidFill>
            <a:srgbClr val="DF5A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889599" y="0"/>
            <a:ext cx="5214620" cy="11308715"/>
          </a:xfrm>
          <a:custGeom>
            <a:avLst/>
            <a:gdLst/>
            <a:ahLst/>
            <a:cxnLst/>
            <a:rect l="l" t="t" r="r" b="b"/>
            <a:pathLst>
              <a:path w="5214619" h="11308715">
                <a:moveTo>
                  <a:pt x="0" y="11308556"/>
                </a:moveTo>
                <a:lnTo>
                  <a:pt x="5214500" y="11308556"/>
                </a:lnTo>
                <a:lnTo>
                  <a:pt x="5214500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66854" y="4416484"/>
            <a:ext cx="9025255" cy="20866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500" spc="10" dirty="0"/>
              <a:t>Thank</a:t>
            </a:r>
            <a:r>
              <a:rPr sz="13500" spc="-75" dirty="0"/>
              <a:t> </a:t>
            </a:r>
            <a:r>
              <a:rPr sz="13500" spc="5" dirty="0"/>
              <a:t>you!</a:t>
            </a:r>
            <a:endParaRPr sz="13500"/>
          </a:p>
        </p:txBody>
      </p:sp>
      <p:sp>
        <p:nvSpPr>
          <p:cNvPr id="38" name="object 38"/>
          <p:cNvSpPr txBox="1"/>
          <p:nvPr/>
        </p:nvSpPr>
        <p:spPr>
          <a:xfrm>
            <a:off x="866854" y="9885836"/>
            <a:ext cx="10709195" cy="7980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7000"/>
              </a:lnSpc>
              <a:spcBef>
                <a:spcPts val="100"/>
              </a:spcBef>
            </a:pPr>
            <a:r>
              <a:rPr sz="1500" b="1" dirty="0">
                <a:solidFill>
                  <a:srgbClr val="FFFFFF"/>
                </a:solidFill>
                <a:latin typeface="Century Gothic"/>
                <a:cs typeface="Century Gothic"/>
              </a:rPr>
              <a:t>This </a:t>
            </a:r>
            <a:r>
              <a:rPr sz="1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presentation contains </a:t>
            </a:r>
            <a:r>
              <a:rPr sz="1500" b="1" dirty="0">
                <a:solidFill>
                  <a:srgbClr val="FFFFFF"/>
                </a:solidFill>
                <a:latin typeface="Century Gothic"/>
                <a:cs typeface="Century Gothic"/>
              </a:rPr>
              <a:t>a mixture </a:t>
            </a:r>
            <a:r>
              <a:rPr sz="1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of copyrighted and non-exclusive </a:t>
            </a:r>
            <a:r>
              <a:rPr sz="1500" b="1" dirty="0">
                <a:solidFill>
                  <a:srgbClr val="FFFFFF"/>
                </a:solidFill>
                <a:latin typeface="Century Gothic"/>
                <a:cs typeface="Century Gothic"/>
              </a:rPr>
              <a:t>materials. Copyrighted materials may </a:t>
            </a:r>
            <a:r>
              <a:rPr sz="1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hold </a:t>
            </a:r>
            <a:r>
              <a:rPr sz="1500" b="1" dirty="0">
                <a:solidFill>
                  <a:srgbClr val="FFFFFF"/>
                </a:solidFill>
                <a:latin typeface="Century Gothic"/>
                <a:cs typeface="Century Gothic"/>
              </a:rPr>
              <a:t>the </a:t>
            </a:r>
            <a:r>
              <a:rPr sz="1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exclusive </a:t>
            </a:r>
            <a:r>
              <a:rPr sz="1500" b="1" dirty="0">
                <a:solidFill>
                  <a:srgbClr val="FFFFFF"/>
                </a:solidFill>
                <a:latin typeface="Century Gothic"/>
                <a:cs typeface="Century Gothic"/>
              </a:rPr>
              <a:t>rights </a:t>
            </a:r>
            <a:r>
              <a:rPr sz="1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of  </a:t>
            </a:r>
            <a:r>
              <a:rPr sz="1500" b="1" dirty="0">
                <a:solidFill>
                  <a:srgbClr val="FFFFFF"/>
                </a:solidFill>
                <a:latin typeface="Century Gothic"/>
                <a:cs typeface="Century Gothic"/>
              </a:rPr>
              <a:t>CDI </a:t>
            </a:r>
            <a:r>
              <a:rPr sz="1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USA, </a:t>
            </a:r>
            <a:r>
              <a:rPr sz="1500" b="1" dirty="0">
                <a:solidFill>
                  <a:srgbClr val="FFFFFF"/>
                </a:solidFill>
                <a:latin typeface="Century Gothic"/>
                <a:cs typeface="Century Gothic"/>
              </a:rPr>
              <a:t>Inc. </a:t>
            </a:r>
            <a:r>
              <a:rPr sz="1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or </a:t>
            </a:r>
            <a:r>
              <a:rPr sz="1500" b="1" dirty="0">
                <a:solidFill>
                  <a:srgbClr val="FFFFFF"/>
                </a:solidFill>
                <a:latin typeface="Century Gothic"/>
                <a:cs typeface="Century Gothic"/>
              </a:rPr>
              <a:t>an </a:t>
            </a:r>
            <a:r>
              <a:rPr sz="1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affiliate partner. </a:t>
            </a:r>
            <a:r>
              <a:rPr sz="1500" b="1" dirty="0">
                <a:solidFill>
                  <a:srgbClr val="FFFFFF"/>
                </a:solidFill>
                <a:latin typeface="Century Gothic"/>
                <a:cs typeface="Century Gothic"/>
              </a:rPr>
              <a:t>If </a:t>
            </a:r>
            <a:r>
              <a:rPr sz="1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you </a:t>
            </a:r>
            <a:r>
              <a:rPr sz="1500" b="1" dirty="0">
                <a:solidFill>
                  <a:srgbClr val="FFFFFF"/>
                </a:solidFill>
                <a:latin typeface="Century Gothic"/>
                <a:cs typeface="Century Gothic"/>
              </a:rPr>
              <a:t>wish to replicate, </a:t>
            </a:r>
            <a:r>
              <a:rPr sz="1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distribute, or post any copyrighted </a:t>
            </a:r>
            <a:r>
              <a:rPr sz="1500" b="1" dirty="0">
                <a:solidFill>
                  <a:srgbClr val="FFFFFF"/>
                </a:solidFill>
                <a:latin typeface="Century Gothic"/>
                <a:cs typeface="Century Gothic"/>
              </a:rPr>
              <a:t>material from this </a:t>
            </a:r>
            <a:r>
              <a:rPr sz="1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presentation, you </a:t>
            </a:r>
            <a:r>
              <a:rPr sz="1500" b="1" dirty="0">
                <a:solidFill>
                  <a:srgbClr val="FFFFFF"/>
                </a:solidFill>
                <a:latin typeface="Century Gothic"/>
                <a:cs typeface="Century Gothic"/>
              </a:rPr>
              <a:t>must  </a:t>
            </a:r>
            <a:r>
              <a:rPr sz="1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obtain permission </a:t>
            </a:r>
            <a:r>
              <a:rPr sz="1500" b="1" dirty="0">
                <a:solidFill>
                  <a:srgbClr val="FFFFFF"/>
                </a:solidFill>
                <a:latin typeface="Century Gothic"/>
                <a:cs typeface="Century Gothic"/>
              </a:rPr>
              <a:t>in writing from the </a:t>
            </a:r>
            <a:r>
              <a:rPr sz="1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direct copyright</a:t>
            </a:r>
            <a:r>
              <a:rPr sz="1500" b="1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owner.</a:t>
            </a:r>
            <a:endParaRPr sz="1500" dirty="0">
              <a:latin typeface="Century Gothic"/>
              <a:cs typeface="Century Gothic"/>
            </a:endParaRPr>
          </a:p>
        </p:txBody>
      </p:sp>
      <p:pic>
        <p:nvPicPr>
          <p:cNvPr id="41" name="Picture 40" descr="A close up of a sign&#10;&#10;Description automatically generated">
            <a:extLst>
              <a:ext uri="{FF2B5EF4-FFF2-40B4-BE49-F238E27FC236}">
                <a16:creationId xmlns:a16="http://schemas.microsoft.com/office/drawing/2014/main" id="{394DD3A0-BADC-DA48-9ABE-357AB33758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59"/>
          <a:stretch/>
        </p:blipFill>
        <p:spPr>
          <a:xfrm>
            <a:off x="15559197" y="473075"/>
            <a:ext cx="3875991" cy="901846"/>
          </a:xfrm>
          <a:prstGeom prst="rect">
            <a:avLst/>
          </a:prstGeom>
        </p:spPr>
      </p:pic>
      <p:pic>
        <p:nvPicPr>
          <p:cNvPr id="42" name="Picture 41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D0E2DEB8-1CCC-E548-B445-D67CF5153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474" y="9343951"/>
            <a:ext cx="3581379" cy="128888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4354861" y="4450"/>
            <a:ext cx="535305" cy="11304270"/>
          </a:xfrm>
          <a:custGeom>
            <a:avLst/>
            <a:gdLst/>
            <a:ahLst/>
            <a:cxnLst/>
            <a:rect l="l" t="t" r="r" b="b"/>
            <a:pathLst>
              <a:path w="535305" h="11304270">
                <a:moveTo>
                  <a:pt x="0" y="11304106"/>
                </a:moveTo>
                <a:lnTo>
                  <a:pt x="534737" y="11304106"/>
                </a:lnTo>
                <a:lnTo>
                  <a:pt x="534737" y="0"/>
                </a:lnTo>
                <a:lnTo>
                  <a:pt x="0" y="0"/>
                </a:lnTo>
                <a:lnTo>
                  <a:pt x="0" y="11304106"/>
                </a:lnTo>
                <a:close/>
              </a:path>
            </a:pathLst>
          </a:custGeom>
          <a:solidFill>
            <a:srgbClr val="FB7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889599" y="0"/>
            <a:ext cx="5214620" cy="11308715"/>
          </a:xfrm>
          <a:custGeom>
            <a:avLst/>
            <a:gdLst/>
            <a:ahLst/>
            <a:cxnLst/>
            <a:rect l="l" t="t" r="r" b="b"/>
            <a:pathLst>
              <a:path w="5214619" h="11308715">
                <a:moveTo>
                  <a:pt x="0" y="11308556"/>
                </a:moveTo>
                <a:lnTo>
                  <a:pt x="5214500" y="11308556"/>
                </a:lnTo>
                <a:lnTo>
                  <a:pt x="5214500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719331" y="1539875"/>
            <a:ext cx="16495519" cy="88141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5715">
              <a:lnSpc>
                <a:spcPct val="145300"/>
              </a:lnSpc>
              <a:spcBef>
                <a:spcPts val="90"/>
              </a:spcBef>
            </a:pPr>
            <a:r>
              <a:rPr lang="en-US" sz="3800" spc="10" dirty="0">
                <a:latin typeface="Century Gothic"/>
                <a:cs typeface="Century Gothic"/>
              </a:rPr>
              <a:t>Within the coming weeks, many employees will be returning to the workplace, post-pandemic. </a:t>
            </a:r>
          </a:p>
          <a:p>
            <a:pPr marL="12700" marR="5085715">
              <a:lnSpc>
                <a:spcPct val="145300"/>
              </a:lnSpc>
              <a:spcBef>
                <a:spcPts val="90"/>
              </a:spcBef>
            </a:pPr>
            <a:endParaRPr lang="en-US" spc="10" dirty="0">
              <a:latin typeface="Century Gothic"/>
              <a:cs typeface="Century Gothic"/>
            </a:endParaRPr>
          </a:p>
          <a:p>
            <a:pPr marL="12700" marR="5085715">
              <a:lnSpc>
                <a:spcPct val="145300"/>
              </a:lnSpc>
              <a:spcBef>
                <a:spcPts val="90"/>
              </a:spcBef>
            </a:pPr>
            <a:r>
              <a:rPr lang="en-US" sz="3800" spc="10" dirty="0">
                <a:latin typeface="Century Gothic"/>
                <a:cs typeface="Century Gothic"/>
              </a:rPr>
              <a:t>CDI World - USA has been working on ways to welcome employees back to their environment (including our own), with a renewed sense of inventiveness and optimism. In order to prompt a compassionate urgency, CDI World - USA has developed an affordable modular panel system to refresh common areas - lobbies, breakrooms, hallways, and conference rooms.</a:t>
            </a:r>
            <a:endParaRPr sz="3800" dirty="0">
              <a:latin typeface="Century Gothic"/>
              <a:cs typeface="Century Gothic"/>
            </a:endParaRPr>
          </a:p>
        </p:txBody>
      </p:sp>
      <p:pic>
        <p:nvPicPr>
          <p:cNvPr id="38" name="Picture 37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1C79D322-C318-458C-B341-FB0A05DF51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474" y="9343951"/>
            <a:ext cx="3581379" cy="1288881"/>
          </a:xfrm>
          <a:prstGeom prst="rect">
            <a:avLst/>
          </a:prstGeom>
        </p:spPr>
      </p:pic>
      <p:pic>
        <p:nvPicPr>
          <p:cNvPr id="39" name="Picture 38" descr="A close up of a sign&#10;&#10;Description automatically generated">
            <a:extLst>
              <a:ext uri="{FF2B5EF4-FFF2-40B4-BE49-F238E27FC236}">
                <a16:creationId xmlns:a16="http://schemas.microsoft.com/office/drawing/2014/main" id="{4E4B0A8D-9D28-B644-85F5-2D7B7EAB60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59"/>
          <a:stretch/>
        </p:blipFill>
        <p:spPr>
          <a:xfrm>
            <a:off x="15559197" y="473075"/>
            <a:ext cx="3875991" cy="90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56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4889599" y="0"/>
            <a:ext cx="5214620" cy="11308715"/>
          </a:xfrm>
          <a:custGeom>
            <a:avLst/>
            <a:gdLst/>
            <a:ahLst/>
            <a:cxnLst/>
            <a:rect l="l" t="t" r="r" b="b"/>
            <a:pathLst>
              <a:path w="5214619" h="11308715">
                <a:moveTo>
                  <a:pt x="0" y="11308556"/>
                </a:moveTo>
                <a:lnTo>
                  <a:pt x="5214500" y="11308556"/>
                </a:lnTo>
                <a:lnTo>
                  <a:pt x="5214500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719331" y="1555750"/>
            <a:ext cx="17757784" cy="92414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5715">
              <a:lnSpc>
                <a:spcPct val="145300"/>
              </a:lnSpc>
              <a:spcBef>
                <a:spcPts val="90"/>
              </a:spcBef>
            </a:pPr>
            <a:r>
              <a:rPr lang="en-US" sz="3800" spc="10" dirty="0">
                <a:latin typeface="Century Gothic"/>
                <a:cs typeface="Century Gothic"/>
              </a:rPr>
              <a:t>The modular lobby panels can accommodate temporary backlit messaging, graphic panels, or monitor screens to customize your company’s personal health and safety messages. </a:t>
            </a:r>
          </a:p>
          <a:p>
            <a:pPr marL="12700" marR="5085715">
              <a:lnSpc>
                <a:spcPct val="145300"/>
              </a:lnSpc>
              <a:spcBef>
                <a:spcPts val="90"/>
              </a:spcBef>
            </a:pPr>
            <a:endParaRPr lang="en-US" spc="10" dirty="0">
              <a:latin typeface="Century Gothic"/>
              <a:cs typeface="Century Gothic"/>
            </a:endParaRPr>
          </a:p>
          <a:p>
            <a:pPr marL="12700" marR="5085715">
              <a:lnSpc>
                <a:spcPct val="145300"/>
              </a:lnSpc>
              <a:spcBef>
                <a:spcPts val="90"/>
              </a:spcBef>
            </a:pPr>
            <a:r>
              <a:rPr lang="en-US" sz="3800" spc="10" dirty="0">
                <a:latin typeface="Century Gothic"/>
                <a:cs typeface="Century Gothic"/>
              </a:rPr>
              <a:t>CDI World - USA has developed additional safety and wellness accessories for lobbies and common areas to facilitate more organized queueing initiatives -  such as traffic flow barriers, sanitizing and mask/glove stations, and communication zones.</a:t>
            </a:r>
          </a:p>
          <a:p>
            <a:pPr marL="12700" marR="5085715">
              <a:lnSpc>
                <a:spcPct val="145300"/>
              </a:lnSpc>
              <a:spcBef>
                <a:spcPts val="90"/>
              </a:spcBef>
            </a:pPr>
            <a:endParaRPr lang="en-US" spc="10" dirty="0">
              <a:latin typeface="Century Gothic"/>
              <a:cs typeface="Century Gothic"/>
            </a:endParaRPr>
          </a:p>
          <a:p>
            <a:pPr marL="12700" marR="5085715">
              <a:lnSpc>
                <a:spcPct val="145300"/>
              </a:lnSpc>
              <a:spcBef>
                <a:spcPts val="90"/>
              </a:spcBef>
            </a:pPr>
            <a:r>
              <a:rPr lang="en-US" sz="3800" spc="10" dirty="0">
                <a:latin typeface="Century Gothic"/>
                <a:cs typeface="Century Gothic"/>
              </a:rPr>
              <a:t>Enclosed are a few examples.</a:t>
            </a:r>
            <a:endParaRPr sz="3800" dirty="0">
              <a:latin typeface="Century Gothic"/>
              <a:cs typeface="Century Gothic"/>
            </a:endParaRPr>
          </a:p>
        </p:txBody>
      </p:sp>
      <p:sp>
        <p:nvSpPr>
          <p:cNvPr id="40" name="object 3">
            <a:extLst>
              <a:ext uri="{FF2B5EF4-FFF2-40B4-BE49-F238E27FC236}">
                <a16:creationId xmlns:a16="http://schemas.microsoft.com/office/drawing/2014/main" id="{D306B6FB-B863-7844-B8B7-F7DA736C7C2E}"/>
              </a:ext>
            </a:extLst>
          </p:cNvPr>
          <p:cNvSpPr/>
          <p:nvPr/>
        </p:nvSpPr>
        <p:spPr>
          <a:xfrm>
            <a:off x="14354861" y="4450"/>
            <a:ext cx="535305" cy="11304270"/>
          </a:xfrm>
          <a:custGeom>
            <a:avLst/>
            <a:gdLst/>
            <a:ahLst/>
            <a:cxnLst/>
            <a:rect l="l" t="t" r="r" b="b"/>
            <a:pathLst>
              <a:path w="535305" h="11304270">
                <a:moveTo>
                  <a:pt x="0" y="11304106"/>
                </a:moveTo>
                <a:lnTo>
                  <a:pt x="534737" y="11304106"/>
                </a:lnTo>
                <a:lnTo>
                  <a:pt x="534737" y="0"/>
                </a:lnTo>
                <a:lnTo>
                  <a:pt x="0" y="0"/>
                </a:lnTo>
                <a:lnTo>
                  <a:pt x="0" y="11304106"/>
                </a:lnTo>
                <a:close/>
              </a:path>
            </a:pathLst>
          </a:custGeom>
          <a:solidFill>
            <a:srgbClr val="FB7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4" name="Picture 43" descr="A close up of a sign&#10;&#10;Description automatically generated">
            <a:extLst>
              <a:ext uri="{FF2B5EF4-FFF2-40B4-BE49-F238E27FC236}">
                <a16:creationId xmlns:a16="http://schemas.microsoft.com/office/drawing/2014/main" id="{0418260F-EE89-D848-96B4-36434F665F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59"/>
          <a:stretch/>
        </p:blipFill>
        <p:spPr>
          <a:xfrm>
            <a:off x="15559197" y="473075"/>
            <a:ext cx="3875991" cy="901846"/>
          </a:xfrm>
          <a:prstGeom prst="rect">
            <a:avLst/>
          </a:prstGeom>
        </p:spPr>
      </p:pic>
      <p:pic>
        <p:nvPicPr>
          <p:cNvPr id="45" name="Picture 44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31E43152-0D4C-B042-AA7B-DA33373DF9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474" y="9343951"/>
            <a:ext cx="3581379" cy="128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73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tanding in a room&#10;&#10;Description automatically generated">
            <a:extLst>
              <a:ext uri="{FF2B5EF4-FFF2-40B4-BE49-F238E27FC236}">
                <a16:creationId xmlns:a16="http://schemas.microsoft.com/office/drawing/2014/main" id="{F75BBF54-9C2F-C342-A51C-8B7007947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" y="0"/>
            <a:ext cx="20092818" cy="1130935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CE3AF955-A133-6147-B11E-67ADCB4F7AE7}"/>
              </a:ext>
            </a:extLst>
          </p:cNvPr>
          <p:cNvGrpSpPr/>
          <p:nvPr/>
        </p:nvGrpSpPr>
        <p:grpSpPr>
          <a:xfrm>
            <a:off x="7547415" y="314103"/>
            <a:ext cx="4790634" cy="860679"/>
            <a:chOff x="8918557" y="489785"/>
            <a:chExt cx="4790634" cy="860679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5432AFA-56E5-AE40-BF82-BE1B2901E91B}"/>
                </a:ext>
              </a:extLst>
            </p:cNvPr>
            <p:cNvCxnSpPr>
              <a:cxnSpLocks/>
            </p:cNvCxnSpPr>
            <p:nvPr/>
          </p:nvCxnSpPr>
          <p:spPr>
            <a:xfrm>
              <a:off x="9333871" y="1166714"/>
              <a:ext cx="4222921" cy="3026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1D91E562-D530-B243-9DCE-4F71464632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8557" y="1166714"/>
              <a:ext cx="415315" cy="18375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391CF6F-93C8-1E4F-91C6-778A5D70C05C}"/>
                </a:ext>
              </a:extLst>
            </p:cNvPr>
            <p:cNvSpPr txBox="1"/>
            <p:nvPr/>
          </p:nvSpPr>
          <p:spPr>
            <a:xfrm>
              <a:off x="9297704" y="489785"/>
              <a:ext cx="44114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Updatable/removable backlit silicone-edge graphic or monitors for digital content option</a:t>
              </a:r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F69764F-5C7A-F148-8A1C-E0A2B43036CF}"/>
              </a:ext>
            </a:extLst>
          </p:cNvPr>
          <p:cNvCxnSpPr>
            <a:cxnSpLocks/>
          </p:cNvCxnSpPr>
          <p:nvPr/>
        </p:nvCxnSpPr>
        <p:spPr>
          <a:xfrm>
            <a:off x="11576050" y="3769511"/>
            <a:ext cx="24384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F451BF1-56E3-1D4A-B5B3-68D388A9487C}"/>
              </a:ext>
            </a:extLst>
          </p:cNvPr>
          <p:cNvCxnSpPr>
            <a:cxnSpLocks/>
          </p:cNvCxnSpPr>
          <p:nvPr/>
        </p:nvCxnSpPr>
        <p:spPr>
          <a:xfrm flipH="1">
            <a:off x="11271251" y="3769507"/>
            <a:ext cx="304799" cy="947711"/>
          </a:xfrm>
          <a:prstGeom prst="straightConnector1">
            <a:avLst/>
          </a:prstGeom>
          <a:ln w="1905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3F5846A6-0770-7345-8F81-864F0A87F142}"/>
              </a:ext>
            </a:extLst>
          </p:cNvPr>
          <p:cNvSpPr txBox="1"/>
          <p:nvPr/>
        </p:nvSpPr>
        <p:spPr>
          <a:xfrm>
            <a:off x="11499850" y="3368675"/>
            <a:ext cx="2700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Retractable tension barrier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8813391-7440-1D4B-A4BE-1C2D78FE5002}"/>
              </a:ext>
            </a:extLst>
          </p:cNvPr>
          <p:cNvGrpSpPr/>
          <p:nvPr/>
        </p:nvGrpSpPr>
        <p:grpSpPr>
          <a:xfrm>
            <a:off x="1136650" y="1722317"/>
            <a:ext cx="2886318" cy="1211554"/>
            <a:chOff x="2455069" y="3195676"/>
            <a:chExt cx="2886318" cy="1211554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6B38E04-4869-7B46-8682-F7B2E5E67104}"/>
                </a:ext>
              </a:extLst>
            </p:cNvPr>
            <p:cNvCxnSpPr>
              <a:cxnSpLocks/>
            </p:cNvCxnSpPr>
            <p:nvPr/>
          </p:nvCxnSpPr>
          <p:spPr>
            <a:xfrm>
              <a:off x="3007453" y="3580886"/>
              <a:ext cx="2243997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5E6FE880-25C0-784B-A55C-B517BEC299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5069" y="3580883"/>
              <a:ext cx="552384" cy="826347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304B9CF-71B7-B442-8DE9-42423D645126}"/>
                </a:ext>
              </a:extLst>
            </p:cNvPr>
            <p:cNvSpPr txBox="1"/>
            <p:nvPr/>
          </p:nvSpPr>
          <p:spPr>
            <a:xfrm>
              <a:off x="2884624" y="3195676"/>
              <a:ext cx="2456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Easy-to-sanitize surfaces</a:t>
              </a:r>
            </a:p>
          </p:txBody>
        </p:sp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6713392-41EE-2541-BB47-51C1C36FA85A}"/>
              </a:ext>
            </a:extLst>
          </p:cNvPr>
          <p:cNvCxnSpPr>
            <a:cxnSpLocks/>
          </p:cNvCxnSpPr>
          <p:nvPr/>
        </p:nvCxnSpPr>
        <p:spPr>
          <a:xfrm>
            <a:off x="7127018" y="5654675"/>
            <a:ext cx="351906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FD64A4A-B4D0-EF4A-A6B7-AFC601CC385A}"/>
              </a:ext>
            </a:extLst>
          </p:cNvPr>
          <p:cNvCxnSpPr>
            <a:cxnSpLocks/>
          </p:cNvCxnSpPr>
          <p:nvPr/>
        </p:nvCxnSpPr>
        <p:spPr>
          <a:xfrm flipH="1">
            <a:off x="6398482" y="5654675"/>
            <a:ext cx="728537" cy="304800"/>
          </a:xfrm>
          <a:prstGeom prst="straightConnector1">
            <a:avLst/>
          </a:prstGeom>
          <a:ln w="1905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C7110C7-3B7B-C54A-9DDC-B8B6FA996399}"/>
              </a:ext>
            </a:extLst>
          </p:cNvPr>
          <p:cNvSpPr txBox="1"/>
          <p:nvPr/>
        </p:nvSpPr>
        <p:spPr>
          <a:xfrm>
            <a:off x="7105012" y="4968875"/>
            <a:ext cx="4471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Multiple accessory options available: sanitizers, gloves, masks, and tissues</a:t>
            </a:r>
          </a:p>
        </p:txBody>
      </p:sp>
      <p:pic>
        <p:nvPicPr>
          <p:cNvPr id="58" name="Picture 57" descr="A close up of a sign&#10;&#10;Description automatically generated">
            <a:extLst>
              <a:ext uri="{FF2B5EF4-FFF2-40B4-BE49-F238E27FC236}">
                <a16:creationId xmlns:a16="http://schemas.microsoft.com/office/drawing/2014/main" id="{60CD83BF-C373-0144-9D70-178C770E35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59"/>
          <a:stretch/>
        </p:blipFill>
        <p:spPr>
          <a:xfrm>
            <a:off x="15559197" y="473075"/>
            <a:ext cx="3875991" cy="901846"/>
          </a:xfrm>
          <a:prstGeom prst="rect">
            <a:avLst/>
          </a:prstGeom>
        </p:spPr>
      </p:pic>
      <p:pic>
        <p:nvPicPr>
          <p:cNvPr id="60" name="Picture 59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54E6E040-C9CE-ED42-B80D-59A2EB26A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474" y="9343951"/>
            <a:ext cx="3581379" cy="1288881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3A15FEDD-09B3-8844-BE7A-1B6E7106FD2B}"/>
              </a:ext>
            </a:extLst>
          </p:cNvPr>
          <p:cNvSpPr/>
          <p:nvPr/>
        </p:nvSpPr>
        <p:spPr>
          <a:xfrm>
            <a:off x="540462" y="10199394"/>
            <a:ext cx="4972836" cy="58477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3200" b="1" dirty="0">
                <a:effectLst>
                  <a:outerShdw blurRad="50800" dist="50800" dir="2700000" algn="tl" rotWithShape="0">
                    <a:prstClr val="black">
                      <a:alpha val="35000"/>
                    </a:prstClr>
                  </a:outerShdw>
                </a:effectLst>
                <a:latin typeface="Century Gothic" panose="020B0502020202020204" pitchFamily="34" charset="0"/>
              </a:rPr>
              <a:t>Modular Lobby Program</a:t>
            </a:r>
          </a:p>
        </p:txBody>
      </p:sp>
    </p:spTree>
    <p:extLst>
      <p:ext uri="{BB962C8B-B14F-4D97-AF65-F5344CB8AC3E}">
        <p14:creationId xmlns:p14="http://schemas.microsoft.com/office/powerpoint/2010/main" val="702245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D2EC23-2A3E-4A1A-928A-FB84395F8914}"/>
              </a:ext>
            </a:extLst>
          </p:cNvPr>
          <p:cNvSpPr txBox="1"/>
          <p:nvPr/>
        </p:nvSpPr>
        <p:spPr>
          <a:xfrm>
            <a:off x="658150" y="-3211007"/>
            <a:ext cx="9068508" cy="1056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98" dirty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rPr>
              <a:t>3’-7” Hts. QUEUE POLE SYSTEM – OPTION 1</a:t>
            </a:r>
          </a:p>
          <a:p>
            <a:r>
              <a:rPr lang="en-US" sz="2968" dirty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rPr>
              <a:t>Sensor Hand Sanitizer / Tissue Holder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6B5D736-CB01-914E-91BA-1C26C2346820}"/>
              </a:ext>
            </a:extLst>
          </p:cNvPr>
          <p:cNvGrpSpPr/>
          <p:nvPr/>
        </p:nvGrpSpPr>
        <p:grpSpPr>
          <a:xfrm>
            <a:off x="331196" y="1093104"/>
            <a:ext cx="12970103" cy="8947596"/>
            <a:chOff x="852802" y="1681150"/>
            <a:chExt cx="12970103" cy="894759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5E3484C-AF57-4ABC-96EF-1CC398122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802" y="1901777"/>
              <a:ext cx="7692661" cy="8726969"/>
            </a:xfrm>
            <a:prstGeom prst="rect">
              <a:avLst/>
            </a:prstGeom>
          </p:spPr>
        </p:pic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61080912-494C-B542-9CC7-75F4F264C2D0}"/>
                </a:ext>
              </a:extLst>
            </p:cNvPr>
            <p:cNvGrpSpPr/>
            <p:nvPr/>
          </p:nvGrpSpPr>
          <p:grpSpPr>
            <a:xfrm>
              <a:off x="6832886" y="1681150"/>
              <a:ext cx="6990019" cy="951980"/>
              <a:chOff x="7580617" y="682565"/>
              <a:chExt cx="6990019" cy="951980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17C4C3A-59E7-7945-AFBC-8D8B041FB3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95138" y="1091917"/>
                <a:ext cx="6100312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1C816FD2-5B81-BF4A-8E96-DDE9BEBECC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80617" y="1091917"/>
                <a:ext cx="714522" cy="542628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5327D56-31D0-254A-9D84-B0CCEC4EBFF5}"/>
                  </a:ext>
                </a:extLst>
              </p:cNvPr>
              <p:cNvSpPr txBox="1"/>
              <p:nvPr/>
            </p:nvSpPr>
            <p:spPr>
              <a:xfrm>
                <a:off x="8227233" y="682565"/>
                <a:ext cx="634340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Optional LED beacon to signal queue progression</a:t>
                </a: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0A5C177F-0219-D54F-B67C-4B52E9EEDDEC}"/>
                </a:ext>
              </a:extLst>
            </p:cNvPr>
            <p:cNvGrpSpPr/>
            <p:nvPr/>
          </p:nvGrpSpPr>
          <p:grpSpPr>
            <a:xfrm>
              <a:off x="7220750" y="6860632"/>
              <a:ext cx="6195594" cy="1400662"/>
              <a:chOff x="8010424" y="6678314"/>
              <a:chExt cx="6195594" cy="1400662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A47E1B6-7688-214A-817E-A4DF1F28F607}"/>
                  </a:ext>
                </a:extLst>
              </p:cNvPr>
              <p:cNvSpPr txBox="1"/>
              <p:nvPr/>
            </p:nvSpPr>
            <p:spPr>
              <a:xfrm>
                <a:off x="8455726" y="6678314"/>
                <a:ext cx="575029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Easy-to-sanitize finishes; multiple finish options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2DF7F6F-9FA6-B54F-B240-95F102C63E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23631" y="7087666"/>
                <a:ext cx="5490819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68A0CAB2-F92C-A74C-B142-C66CD76CF46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10424" y="7087666"/>
                <a:ext cx="513207" cy="99131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BA26415F-870A-0241-AE70-541A06C0DFF8}"/>
                </a:ext>
              </a:extLst>
            </p:cNvPr>
            <p:cNvGrpSpPr/>
            <p:nvPr/>
          </p:nvGrpSpPr>
          <p:grpSpPr>
            <a:xfrm>
              <a:off x="7233739" y="8069236"/>
              <a:ext cx="5241538" cy="1718456"/>
              <a:chOff x="8022147" y="7487776"/>
              <a:chExt cx="5241538" cy="1718456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C925477A-6E3D-0449-B9FD-92AAD6A47F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35354" y="8214922"/>
                <a:ext cx="4564696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A5460D11-0D73-0943-A08D-9B542AC2ED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22147" y="8214922"/>
                <a:ext cx="513207" cy="99131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1DED6DD-04EB-7046-9B62-AC2CA6A57F87}"/>
                  </a:ext>
                </a:extLst>
              </p:cNvPr>
              <p:cNvSpPr txBox="1"/>
              <p:nvPr/>
            </p:nvSpPr>
            <p:spPr>
              <a:xfrm>
                <a:off x="8478684" y="7487776"/>
                <a:ext cx="47850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Weighted base in </a:t>
                </a:r>
                <a:r>
                  <a:rPr lang="en-US" sz="2000" dirty="0" err="1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powdercoat</a:t>
                </a:r>
                <a:r>
                  <a:rPr lang="en-US" sz="20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or stainless steel to match environments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393745CC-42DE-B24D-962B-68631DA81BA2}"/>
                </a:ext>
              </a:extLst>
            </p:cNvPr>
            <p:cNvGrpSpPr/>
            <p:nvPr/>
          </p:nvGrpSpPr>
          <p:grpSpPr>
            <a:xfrm>
              <a:off x="7233739" y="5152120"/>
              <a:ext cx="5225145" cy="1441102"/>
              <a:chOff x="8013370" y="4006445"/>
              <a:chExt cx="5225145" cy="1441102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B9B2B411-48B0-BC4B-BBAB-1750D66395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29981" y="4733373"/>
                <a:ext cx="4417669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040055D3-8612-E540-BCD7-A25DD95C1D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13370" y="4733373"/>
                <a:ext cx="516612" cy="714174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658D153-855A-FE47-A750-0D665D2D99E9}"/>
                  </a:ext>
                </a:extLst>
              </p:cNvPr>
              <p:cNvSpPr txBox="1"/>
              <p:nvPr/>
            </p:nvSpPr>
            <p:spPr>
              <a:xfrm>
                <a:off x="8445683" y="4006445"/>
                <a:ext cx="479283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Designed for mobility when needed; ADA compliant</a:t>
                </a: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2453F0F-7F85-F242-BACC-A25509C35CA3}"/>
                </a:ext>
              </a:extLst>
            </p:cNvPr>
            <p:cNvSpPr txBox="1"/>
            <p:nvPr/>
          </p:nvSpPr>
          <p:spPr>
            <a:xfrm>
              <a:off x="7802855" y="2774910"/>
              <a:ext cx="36537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Retractable tension barriers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4847B81-7BC1-C24A-9757-42F2A0DBA523}"/>
                </a:ext>
              </a:extLst>
            </p:cNvPr>
            <p:cNvGrpSpPr/>
            <p:nvPr/>
          </p:nvGrpSpPr>
          <p:grpSpPr>
            <a:xfrm>
              <a:off x="7220750" y="3829928"/>
              <a:ext cx="5536105" cy="727147"/>
              <a:chOff x="8080365" y="1393529"/>
              <a:chExt cx="5536105" cy="727147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FD2740B-74B7-B64B-A189-73819A7C786F}"/>
                  </a:ext>
                </a:extLst>
              </p:cNvPr>
              <p:cNvSpPr txBox="1"/>
              <p:nvPr/>
            </p:nvSpPr>
            <p:spPr>
              <a:xfrm>
                <a:off x="8620282" y="1393529"/>
                <a:ext cx="499618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Multiple accessory options available for sanitizers, gloves, masks, or tissues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828EC60E-7C8C-C34C-8790-285AC39B04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20282" y="2120675"/>
                <a:ext cx="4558518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93D70F99-DE22-F64C-85FA-7A53C3FCCD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080365" y="1884132"/>
                <a:ext cx="539918" cy="236544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2DE3D98-08FC-3F4C-8FC9-E058A060CDF5}"/>
                </a:ext>
              </a:extLst>
            </p:cNvPr>
            <p:cNvSpPr/>
            <p:nvPr/>
          </p:nvSpPr>
          <p:spPr>
            <a:xfrm rot="21412308">
              <a:off x="3332960" y="3267262"/>
              <a:ext cx="2752344" cy="365760"/>
            </a:xfrm>
            <a:prstGeom prst="rect">
              <a:avLst/>
            </a:prstGeom>
            <a:pattFill prst="trellis">
              <a:fgClr>
                <a:schemeClr val="tx1">
                  <a:lumMod val="85000"/>
                  <a:lumOff val="15000"/>
                </a:schemeClr>
              </a:fgClr>
              <a:bgClr>
                <a:schemeClr val="tx1">
                  <a:lumMod val="85000"/>
                  <a:lumOff val="15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DF496B8A-578C-CE47-AE4C-C840600C3BA5}"/>
              </a:ext>
            </a:extLst>
          </p:cNvPr>
          <p:cNvGrpSpPr/>
          <p:nvPr/>
        </p:nvGrpSpPr>
        <p:grpSpPr>
          <a:xfrm>
            <a:off x="13301299" y="2503476"/>
            <a:ext cx="5233146" cy="6082237"/>
            <a:chOff x="13434198" y="4517119"/>
            <a:chExt cx="5233146" cy="6082237"/>
          </a:xfrm>
        </p:grpSpPr>
        <p:pic>
          <p:nvPicPr>
            <p:cNvPr id="103" name="Picture 102" descr="A picture containing object, sitting, monitor, clock&#10;&#10;Description automatically generated">
              <a:extLst>
                <a:ext uri="{FF2B5EF4-FFF2-40B4-BE49-F238E27FC236}">
                  <a16:creationId xmlns:a16="http://schemas.microsoft.com/office/drawing/2014/main" id="{89ED4ABF-7649-FC4C-B839-A52621B7D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0000">
              <a:off x="13434198" y="4517119"/>
              <a:ext cx="2922471" cy="6082237"/>
            </a:xfrm>
            <a:prstGeom prst="rect">
              <a:avLst/>
            </a:prstGeom>
          </p:spPr>
        </p:pic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4E72871D-2A3D-334B-B2E6-6419B0A7344D}"/>
                </a:ext>
              </a:extLst>
            </p:cNvPr>
            <p:cNvSpPr txBox="1"/>
            <p:nvPr/>
          </p:nvSpPr>
          <p:spPr>
            <a:xfrm>
              <a:off x="15639169" y="4892675"/>
              <a:ext cx="302817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Alternating  LED signals queue progression</a:t>
              </a:r>
            </a:p>
          </p:txBody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EBEF933D-4A0D-C041-86F0-0CE2F35F6524}"/>
                </a:ext>
              </a:extLst>
            </p:cNvPr>
            <p:cNvGrpSpPr/>
            <p:nvPr/>
          </p:nvGrpSpPr>
          <p:grpSpPr>
            <a:xfrm>
              <a:off x="15281524" y="5155492"/>
              <a:ext cx="3263373" cy="395099"/>
              <a:chOff x="15281524" y="5155492"/>
              <a:chExt cx="3263373" cy="395099"/>
            </a:xfrm>
          </p:grpSpPr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2A73DBE2-A8A8-0A44-B69A-D6766732CD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707198" y="5155492"/>
                <a:ext cx="2837699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9">
                <a:extLst>
                  <a:ext uri="{FF2B5EF4-FFF2-40B4-BE49-F238E27FC236}">
                    <a16:creationId xmlns:a16="http://schemas.microsoft.com/office/drawing/2014/main" id="{627C268F-87FB-E747-862E-0F3C0086676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5281524" y="5155492"/>
                <a:ext cx="425674" cy="395099"/>
              </a:xfrm>
              <a:prstGeom prst="straightConnector1">
                <a:avLst/>
              </a:prstGeom>
              <a:ln w="9525">
                <a:solidFill>
                  <a:schemeClr val="bg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E4E7F98C-BB3D-934D-98CD-63CE33780FC4}"/>
              </a:ext>
            </a:extLst>
          </p:cNvPr>
          <p:cNvCxnSpPr>
            <a:cxnSpLocks/>
          </p:cNvCxnSpPr>
          <p:nvPr/>
        </p:nvCxnSpPr>
        <p:spPr>
          <a:xfrm>
            <a:off x="8236918" y="3072698"/>
            <a:ext cx="343317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958DA512-1B5F-264A-86D7-8FFB53AA58F9}"/>
              </a:ext>
            </a:extLst>
          </p:cNvPr>
          <p:cNvCxnSpPr>
            <a:cxnSpLocks/>
          </p:cNvCxnSpPr>
          <p:nvPr/>
        </p:nvCxnSpPr>
        <p:spPr>
          <a:xfrm flipH="1">
            <a:off x="6503028" y="3072622"/>
            <a:ext cx="1733890" cy="299274"/>
          </a:xfrm>
          <a:prstGeom prst="straightConnector1">
            <a:avLst/>
          </a:prstGeom>
          <a:ln w="1905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Picture 104" descr="A close up of a sign&#10;&#10;Description automatically generated">
            <a:extLst>
              <a:ext uri="{FF2B5EF4-FFF2-40B4-BE49-F238E27FC236}">
                <a16:creationId xmlns:a16="http://schemas.microsoft.com/office/drawing/2014/main" id="{369CC051-280D-9146-B871-2933FC92CD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59"/>
          <a:stretch/>
        </p:blipFill>
        <p:spPr>
          <a:xfrm>
            <a:off x="15559197" y="473075"/>
            <a:ext cx="3875991" cy="901846"/>
          </a:xfrm>
          <a:prstGeom prst="rect">
            <a:avLst/>
          </a:prstGeom>
        </p:spPr>
      </p:pic>
      <p:pic>
        <p:nvPicPr>
          <p:cNvPr id="107" name="Picture 106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C499F10D-B565-2641-9756-52E5FA30C0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474" y="9343951"/>
            <a:ext cx="3581379" cy="1288881"/>
          </a:xfrm>
          <a:prstGeom prst="rect">
            <a:avLst/>
          </a:prstGeom>
        </p:spPr>
      </p:pic>
      <p:sp>
        <p:nvSpPr>
          <p:cNvPr id="109" name="Rectangle 108">
            <a:extLst>
              <a:ext uri="{FF2B5EF4-FFF2-40B4-BE49-F238E27FC236}">
                <a16:creationId xmlns:a16="http://schemas.microsoft.com/office/drawing/2014/main" id="{537AE21F-8504-4F4C-A498-B3040F4BDB20}"/>
              </a:ext>
            </a:extLst>
          </p:cNvPr>
          <p:cNvSpPr/>
          <p:nvPr/>
        </p:nvSpPr>
        <p:spPr>
          <a:xfrm>
            <a:off x="540462" y="10199394"/>
            <a:ext cx="5633273" cy="58477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>
                      <a:alpha val="35000"/>
                    </a:prstClr>
                  </a:outerShdw>
                </a:effectLst>
                <a:latin typeface="Century Gothic" panose="020B0502020202020204" pitchFamily="34" charset="0"/>
              </a:rPr>
              <a:t>Freestanding Queue Pylons</a:t>
            </a:r>
          </a:p>
        </p:txBody>
      </p:sp>
    </p:spTree>
    <p:extLst>
      <p:ext uri="{BB962C8B-B14F-4D97-AF65-F5344CB8AC3E}">
        <p14:creationId xmlns:p14="http://schemas.microsoft.com/office/powerpoint/2010/main" val="259114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BF184D-93FC-864D-89B7-43849020CC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02" b="7964"/>
          <a:stretch/>
        </p:blipFill>
        <p:spPr>
          <a:xfrm>
            <a:off x="20" y="10"/>
            <a:ext cx="20104080" cy="1130934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6636F634-E3B5-4743-B309-E9C0863718D9}"/>
              </a:ext>
            </a:extLst>
          </p:cNvPr>
          <p:cNvGrpSpPr/>
          <p:nvPr/>
        </p:nvGrpSpPr>
        <p:grpSpPr>
          <a:xfrm>
            <a:off x="12591288" y="2094447"/>
            <a:ext cx="6674228" cy="951980"/>
            <a:chOff x="7580617" y="682565"/>
            <a:chExt cx="6674228" cy="95198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F371841-0489-6143-BC99-4BB56D1D46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95138" y="1082675"/>
              <a:ext cx="5713901" cy="924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F7A1CDA-A897-4447-9697-F542DCDEF3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80617" y="1091917"/>
              <a:ext cx="714522" cy="542628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1491B4A-CA63-6E40-A2F1-A77DE62DA9C4}"/>
                </a:ext>
              </a:extLst>
            </p:cNvPr>
            <p:cNvSpPr txBox="1"/>
            <p:nvPr/>
          </p:nvSpPr>
          <p:spPr>
            <a:xfrm>
              <a:off x="8227233" y="682565"/>
              <a:ext cx="60276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Modular panels shown with LED lighting option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C3641E6-5D77-4742-A9EA-FA3A04D6E254}"/>
              </a:ext>
            </a:extLst>
          </p:cNvPr>
          <p:cNvGrpSpPr/>
          <p:nvPr/>
        </p:nvGrpSpPr>
        <p:grpSpPr>
          <a:xfrm>
            <a:off x="12591288" y="4076994"/>
            <a:ext cx="6256614" cy="1314119"/>
            <a:chOff x="7580617" y="320426"/>
            <a:chExt cx="6256614" cy="1314119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CE144C6-AE73-D74E-AA7C-53FC1C8AA70B}"/>
                </a:ext>
              </a:extLst>
            </p:cNvPr>
            <p:cNvCxnSpPr>
              <a:cxnSpLocks/>
            </p:cNvCxnSpPr>
            <p:nvPr/>
          </p:nvCxnSpPr>
          <p:spPr>
            <a:xfrm>
              <a:off x="8295138" y="1091917"/>
              <a:ext cx="541533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F5558E2-2E6F-9D4A-83E4-3603FC96CF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80617" y="1091917"/>
              <a:ext cx="714522" cy="542628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55253D4-7BC0-664D-A886-CA1BC9AD4786}"/>
                </a:ext>
              </a:extLst>
            </p:cNvPr>
            <p:cNvSpPr txBox="1"/>
            <p:nvPr/>
          </p:nvSpPr>
          <p:spPr>
            <a:xfrm>
              <a:off x="8264576" y="320426"/>
              <a:ext cx="55726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Panels have multiple options for signage, accessories, shelving, lighting and electrical</a:t>
              </a:r>
            </a:p>
          </p:txBody>
        </p:sp>
      </p:grpSp>
      <p:pic>
        <p:nvPicPr>
          <p:cNvPr id="53" name="Picture 52" descr="A close up of a sign&#10;&#10;Description automatically generated">
            <a:extLst>
              <a:ext uri="{FF2B5EF4-FFF2-40B4-BE49-F238E27FC236}">
                <a16:creationId xmlns:a16="http://schemas.microsoft.com/office/drawing/2014/main" id="{56FEC88C-01AB-B847-85DD-2ECD2CB30F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59"/>
          <a:stretch/>
        </p:blipFill>
        <p:spPr>
          <a:xfrm>
            <a:off x="15559197" y="473075"/>
            <a:ext cx="3875991" cy="901846"/>
          </a:xfrm>
          <a:prstGeom prst="rect">
            <a:avLst/>
          </a:prstGeom>
        </p:spPr>
      </p:pic>
      <p:pic>
        <p:nvPicPr>
          <p:cNvPr id="54" name="Picture 53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EC0FAF0D-6B52-BD40-AA6D-7A25C82C3A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474" y="9343951"/>
            <a:ext cx="3581379" cy="1288881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C40067BA-9638-844A-86D5-55A731DD602F}"/>
              </a:ext>
            </a:extLst>
          </p:cNvPr>
          <p:cNvSpPr/>
          <p:nvPr/>
        </p:nvSpPr>
        <p:spPr>
          <a:xfrm>
            <a:off x="540462" y="10199394"/>
            <a:ext cx="4188967" cy="58477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3200" b="1" dirty="0">
                <a:effectLst>
                  <a:outerShdw blurRad="50800" dist="50800" dir="2700000" algn="tl" rotWithShape="0">
                    <a:prstClr val="black">
                      <a:alpha val="35000"/>
                    </a:prstClr>
                  </a:outerShdw>
                </a:effectLst>
                <a:latin typeface="Century Gothic" panose="020B0502020202020204" pitchFamily="34" charset="0"/>
              </a:rPr>
              <a:t>Modular Wall Panels</a:t>
            </a:r>
          </a:p>
        </p:txBody>
      </p:sp>
    </p:spTree>
    <p:extLst>
      <p:ext uri="{BB962C8B-B14F-4D97-AF65-F5344CB8AC3E}">
        <p14:creationId xmlns:p14="http://schemas.microsoft.com/office/powerpoint/2010/main" val="3153693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92A20F-21C6-2A4A-A1DB-8F01F7B8AB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0" t="6643" r="784" b="9746"/>
          <a:stretch/>
        </p:blipFill>
        <p:spPr>
          <a:xfrm>
            <a:off x="0" y="-1"/>
            <a:ext cx="20104100" cy="11309351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0D2263A2-A351-0D4C-90A1-917BB889075D}"/>
              </a:ext>
            </a:extLst>
          </p:cNvPr>
          <p:cNvGrpSpPr/>
          <p:nvPr/>
        </p:nvGrpSpPr>
        <p:grpSpPr>
          <a:xfrm>
            <a:off x="14262377" y="3978275"/>
            <a:ext cx="4765556" cy="933101"/>
            <a:chOff x="7580617" y="701444"/>
            <a:chExt cx="4765556" cy="933101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1A65100-4FA1-6D4F-AAE1-1CE6BDB5DC5A}"/>
                </a:ext>
              </a:extLst>
            </p:cNvPr>
            <p:cNvCxnSpPr>
              <a:cxnSpLocks/>
            </p:cNvCxnSpPr>
            <p:nvPr/>
          </p:nvCxnSpPr>
          <p:spPr>
            <a:xfrm>
              <a:off x="8295138" y="1091917"/>
              <a:ext cx="384433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5DDF4F91-9900-DB4C-8344-3817DD7661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80617" y="1091917"/>
              <a:ext cx="714522" cy="542628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1C867BF-3C77-404C-8862-51936D0FFF5B}"/>
                </a:ext>
              </a:extLst>
            </p:cNvPr>
            <p:cNvSpPr txBox="1"/>
            <p:nvPr/>
          </p:nvSpPr>
          <p:spPr>
            <a:xfrm>
              <a:off x="8264576" y="701444"/>
              <a:ext cx="40815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Multiple finish options available</a:t>
              </a:r>
            </a:p>
          </p:txBody>
        </p:sp>
      </p:grpSp>
      <p:pic>
        <p:nvPicPr>
          <p:cNvPr id="50" name="Picture 49" descr="A close up of a sign&#10;&#10;Description automatically generated">
            <a:extLst>
              <a:ext uri="{FF2B5EF4-FFF2-40B4-BE49-F238E27FC236}">
                <a16:creationId xmlns:a16="http://schemas.microsoft.com/office/drawing/2014/main" id="{FDDE4A3C-A671-D546-8E19-D5460E73AC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59"/>
          <a:stretch/>
        </p:blipFill>
        <p:spPr>
          <a:xfrm>
            <a:off x="15559197" y="473075"/>
            <a:ext cx="3875991" cy="901846"/>
          </a:xfrm>
          <a:prstGeom prst="rect">
            <a:avLst/>
          </a:prstGeom>
        </p:spPr>
      </p:pic>
      <p:pic>
        <p:nvPicPr>
          <p:cNvPr id="51" name="Picture 50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DCE2AD9F-B391-A74A-8582-01C1E31B8C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474" y="9343951"/>
            <a:ext cx="3581379" cy="1288881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C4AF0EE5-9658-A246-B201-A22820FFFDFA}"/>
              </a:ext>
            </a:extLst>
          </p:cNvPr>
          <p:cNvSpPr/>
          <p:nvPr/>
        </p:nvSpPr>
        <p:spPr>
          <a:xfrm>
            <a:off x="540462" y="10199394"/>
            <a:ext cx="4188967" cy="58477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3200" b="1" dirty="0">
                <a:effectLst>
                  <a:outerShdw blurRad="50800" dist="50800" dir="2700000" algn="tl" rotWithShape="0">
                    <a:prstClr val="black">
                      <a:alpha val="35000"/>
                    </a:prstClr>
                  </a:outerShdw>
                </a:effectLst>
                <a:latin typeface="Century Gothic" panose="020B0502020202020204" pitchFamily="34" charset="0"/>
              </a:rPr>
              <a:t>Modular Wall Panels</a:t>
            </a:r>
          </a:p>
        </p:txBody>
      </p:sp>
    </p:spTree>
    <p:extLst>
      <p:ext uri="{BB962C8B-B14F-4D97-AF65-F5344CB8AC3E}">
        <p14:creationId xmlns:p14="http://schemas.microsoft.com/office/powerpoint/2010/main" val="2110285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 descr="A large room&#10;&#10;Description automatically generated">
            <a:extLst>
              <a:ext uri="{FF2B5EF4-FFF2-40B4-BE49-F238E27FC236}">
                <a16:creationId xmlns:a16="http://schemas.microsoft.com/office/drawing/2014/main" id="{8BE3D8C4-EC10-794C-956D-20F643EFA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" y="0"/>
            <a:ext cx="20092818" cy="113093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C2A4108-AC5A-8A40-B523-B67FF682286F}"/>
              </a:ext>
            </a:extLst>
          </p:cNvPr>
          <p:cNvGrpSpPr/>
          <p:nvPr/>
        </p:nvGrpSpPr>
        <p:grpSpPr>
          <a:xfrm>
            <a:off x="11379542" y="3620332"/>
            <a:ext cx="2929082" cy="1348543"/>
            <a:chOff x="11271251" y="3368675"/>
            <a:chExt cx="2929082" cy="1348543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17DBBDF-2459-934B-916F-549EEB9956F2}"/>
                </a:ext>
              </a:extLst>
            </p:cNvPr>
            <p:cNvCxnSpPr>
              <a:cxnSpLocks/>
            </p:cNvCxnSpPr>
            <p:nvPr/>
          </p:nvCxnSpPr>
          <p:spPr>
            <a:xfrm>
              <a:off x="11576050" y="3769511"/>
              <a:ext cx="24384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5116C3F6-8B74-8044-8DBB-009D506E65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271251" y="3769507"/>
              <a:ext cx="304799" cy="947711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CA03734-530C-5C48-871F-6CB87107B136}"/>
                </a:ext>
              </a:extLst>
            </p:cNvPr>
            <p:cNvSpPr txBox="1"/>
            <p:nvPr/>
          </p:nvSpPr>
          <p:spPr>
            <a:xfrm>
              <a:off x="11499850" y="3368675"/>
              <a:ext cx="27004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Retractable tension barrier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8408DD5-34E7-814A-965D-AFE8E56422B1}"/>
              </a:ext>
            </a:extLst>
          </p:cNvPr>
          <p:cNvGrpSpPr/>
          <p:nvPr/>
        </p:nvGrpSpPr>
        <p:grpSpPr>
          <a:xfrm>
            <a:off x="679450" y="2408778"/>
            <a:ext cx="2886318" cy="1211554"/>
            <a:chOff x="2455069" y="3195676"/>
            <a:chExt cx="2886318" cy="1211554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D2C64B1-61CB-DD40-A6D7-FFFDC97D5E7D}"/>
                </a:ext>
              </a:extLst>
            </p:cNvPr>
            <p:cNvCxnSpPr>
              <a:cxnSpLocks/>
            </p:cNvCxnSpPr>
            <p:nvPr/>
          </p:nvCxnSpPr>
          <p:spPr>
            <a:xfrm>
              <a:off x="3007453" y="3580886"/>
              <a:ext cx="2243997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FE9D61BF-4558-4F48-85A3-28AAF62982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5069" y="3580883"/>
              <a:ext cx="552384" cy="826347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9DD91B5-29A0-364A-A32B-0853761ADAA0}"/>
                </a:ext>
              </a:extLst>
            </p:cNvPr>
            <p:cNvSpPr txBox="1"/>
            <p:nvPr/>
          </p:nvSpPr>
          <p:spPr>
            <a:xfrm>
              <a:off x="2884624" y="3195676"/>
              <a:ext cx="2456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Easy-to-sanitize surfaces</a:t>
              </a: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5568C0F-4150-F946-89AF-5EE018CB820F}"/>
              </a:ext>
            </a:extLst>
          </p:cNvPr>
          <p:cNvCxnSpPr>
            <a:cxnSpLocks/>
          </p:cNvCxnSpPr>
          <p:nvPr/>
        </p:nvCxnSpPr>
        <p:spPr>
          <a:xfrm>
            <a:off x="6727629" y="4352298"/>
            <a:ext cx="351906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232FF68B-74B9-6448-847F-E816954684B9}"/>
              </a:ext>
            </a:extLst>
          </p:cNvPr>
          <p:cNvCxnSpPr>
            <a:cxnSpLocks/>
          </p:cNvCxnSpPr>
          <p:nvPr/>
        </p:nvCxnSpPr>
        <p:spPr>
          <a:xfrm flipH="1">
            <a:off x="6328111" y="4352298"/>
            <a:ext cx="399520" cy="813677"/>
          </a:xfrm>
          <a:prstGeom prst="straightConnector1">
            <a:avLst/>
          </a:prstGeom>
          <a:ln w="1905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1901E3A5-285C-804E-AE50-19356B30BEEC}"/>
              </a:ext>
            </a:extLst>
          </p:cNvPr>
          <p:cNvSpPr txBox="1"/>
          <p:nvPr/>
        </p:nvSpPr>
        <p:spPr>
          <a:xfrm>
            <a:off x="6705623" y="3666498"/>
            <a:ext cx="4471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Multiple accessory options available: sanitizers, gloves, masks, and tissues</a:t>
            </a:r>
          </a:p>
        </p:txBody>
      </p:sp>
      <p:pic>
        <p:nvPicPr>
          <p:cNvPr id="49" name="Picture 48" descr="A close up of a sign&#10;&#10;Description automatically generated">
            <a:extLst>
              <a:ext uri="{FF2B5EF4-FFF2-40B4-BE49-F238E27FC236}">
                <a16:creationId xmlns:a16="http://schemas.microsoft.com/office/drawing/2014/main" id="{DCFCD1F1-3220-9741-8142-F0856DED60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59"/>
          <a:stretch/>
        </p:blipFill>
        <p:spPr>
          <a:xfrm>
            <a:off x="15559197" y="473075"/>
            <a:ext cx="3875991" cy="901846"/>
          </a:xfrm>
          <a:prstGeom prst="rect">
            <a:avLst/>
          </a:prstGeom>
        </p:spPr>
      </p:pic>
      <p:pic>
        <p:nvPicPr>
          <p:cNvPr id="50" name="Picture 49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61664756-3B5E-7441-84CD-FCB2C8B63C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474" y="9343951"/>
            <a:ext cx="3581379" cy="1288881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CD73DF5E-5ACB-5B4C-B180-78199E04C994}"/>
              </a:ext>
            </a:extLst>
          </p:cNvPr>
          <p:cNvSpPr/>
          <p:nvPr/>
        </p:nvSpPr>
        <p:spPr>
          <a:xfrm>
            <a:off x="540462" y="10199394"/>
            <a:ext cx="4972836" cy="58477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3200" b="1" dirty="0">
                <a:effectLst>
                  <a:outerShdw blurRad="50800" dist="50800" dir="2700000" algn="tl" rotWithShape="0">
                    <a:prstClr val="black">
                      <a:alpha val="35000"/>
                    </a:prstClr>
                  </a:outerShdw>
                </a:effectLst>
                <a:latin typeface="Century Gothic" panose="020B0502020202020204" pitchFamily="34" charset="0"/>
              </a:rPr>
              <a:t>Modular Lobby Program</a:t>
            </a:r>
          </a:p>
        </p:txBody>
      </p:sp>
    </p:spTree>
    <p:extLst>
      <p:ext uri="{BB962C8B-B14F-4D97-AF65-F5344CB8AC3E}">
        <p14:creationId xmlns:p14="http://schemas.microsoft.com/office/powerpoint/2010/main" val="778890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device&#10;&#10;Description automatically generated">
            <a:extLst>
              <a:ext uri="{FF2B5EF4-FFF2-40B4-BE49-F238E27FC236}">
                <a16:creationId xmlns:a16="http://schemas.microsoft.com/office/drawing/2014/main" id="{4697CBDA-28A9-4E18-B4BF-612394DFE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57" y="1034270"/>
            <a:ext cx="8119865" cy="9369075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80DE24A2-EFD0-F148-BC2F-3138DAA95646}"/>
              </a:ext>
            </a:extLst>
          </p:cNvPr>
          <p:cNvGrpSpPr/>
          <p:nvPr/>
        </p:nvGrpSpPr>
        <p:grpSpPr>
          <a:xfrm>
            <a:off x="3658926" y="1407589"/>
            <a:ext cx="10113349" cy="7697190"/>
            <a:chOff x="3302995" y="2090502"/>
            <a:chExt cx="10113349" cy="7697190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318BE41-25D1-AF4B-83A0-549AB77FC3E9}"/>
                </a:ext>
              </a:extLst>
            </p:cNvPr>
            <p:cNvGrpSpPr/>
            <p:nvPr/>
          </p:nvGrpSpPr>
          <p:grpSpPr>
            <a:xfrm>
              <a:off x="6832886" y="2090502"/>
              <a:ext cx="5301633" cy="3984239"/>
              <a:chOff x="7580617" y="1091917"/>
              <a:chExt cx="5301633" cy="3984239"/>
            </a:xfrm>
          </p:grpSpPr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7ED13106-AC12-AE4E-977D-B276B1062E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95138" y="1091917"/>
                <a:ext cx="4587112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E99CC85F-9C27-B84A-99C1-388AC3EEAA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80617" y="1091917"/>
                <a:ext cx="714522" cy="542628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1F39B4DE-EB72-7C40-8517-701E38F165C4}"/>
                  </a:ext>
                </a:extLst>
              </p:cNvPr>
              <p:cNvSpPr txBox="1"/>
              <p:nvPr/>
            </p:nvSpPr>
            <p:spPr>
              <a:xfrm>
                <a:off x="8571552" y="4368429"/>
                <a:ext cx="3632758" cy="707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Optional LED beacon to signal queue progression</a:t>
                </a: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AE8277E-05B0-F74A-B819-716BB314F941}"/>
                </a:ext>
              </a:extLst>
            </p:cNvPr>
            <p:cNvGrpSpPr/>
            <p:nvPr/>
          </p:nvGrpSpPr>
          <p:grpSpPr>
            <a:xfrm>
              <a:off x="6832886" y="6860632"/>
              <a:ext cx="6583458" cy="1117238"/>
              <a:chOff x="7622560" y="6678314"/>
              <a:chExt cx="6583458" cy="1117238"/>
            </a:xfrm>
          </p:grpSpPr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9B440F2C-77D8-654F-B0AC-DE5C8F59B870}"/>
                  </a:ext>
                </a:extLst>
              </p:cNvPr>
              <p:cNvSpPr txBox="1"/>
              <p:nvPr/>
            </p:nvSpPr>
            <p:spPr>
              <a:xfrm>
                <a:off x="8455726" y="6678314"/>
                <a:ext cx="575029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Easy-to-sanitize finishes; multiple finish options</a:t>
                </a:r>
              </a:p>
            </p:txBody>
          </p: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41791A61-48A3-A142-B634-B7AB9C0DD4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23631" y="7087666"/>
                <a:ext cx="5490819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D9D76C42-939D-CD4B-A512-C414420ABE3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22560" y="7087666"/>
                <a:ext cx="901072" cy="707886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4BA53AD-C5EA-9446-A1D4-3D9592AADD60}"/>
                </a:ext>
              </a:extLst>
            </p:cNvPr>
            <p:cNvGrpSpPr/>
            <p:nvPr/>
          </p:nvGrpSpPr>
          <p:grpSpPr>
            <a:xfrm>
              <a:off x="7233739" y="8069236"/>
              <a:ext cx="4748380" cy="1718456"/>
              <a:chOff x="8022147" y="7487776"/>
              <a:chExt cx="4748380" cy="1718456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12B5DA14-6C03-9644-966E-85EE665EAE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35354" y="8214922"/>
                <a:ext cx="3709633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302CA4F3-45ED-4D4D-ACBF-F603C57F0E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22147" y="8214922"/>
                <a:ext cx="513207" cy="99131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344D443F-6FB1-0A41-8630-C50F0A5B72CB}"/>
                  </a:ext>
                </a:extLst>
              </p:cNvPr>
              <p:cNvSpPr txBox="1"/>
              <p:nvPr/>
            </p:nvSpPr>
            <p:spPr>
              <a:xfrm>
                <a:off x="8478684" y="7487776"/>
                <a:ext cx="429184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Weighted base in </a:t>
                </a:r>
                <a:r>
                  <a:rPr lang="en-US" sz="2000" dirty="0" err="1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powdercoat</a:t>
                </a:r>
                <a:r>
                  <a:rPr lang="en-US" sz="20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for easy cleaning and stability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42EAF35-91E2-F647-AA0F-0AA3DA37F410}"/>
                </a:ext>
              </a:extLst>
            </p:cNvPr>
            <p:cNvGrpSpPr/>
            <p:nvPr/>
          </p:nvGrpSpPr>
          <p:grpSpPr>
            <a:xfrm>
              <a:off x="7014043" y="5798556"/>
              <a:ext cx="3901276" cy="276343"/>
              <a:chOff x="7793674" y="4652881"/>
              <a:chExt cx="3901276" cy="276343"/>
            </a:xfrm>
          </p:grpSpPr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2FDA6686-9F80-2041-ADB3-C01F73A570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82486" y="4929224"/>
                <a:ext cx="3112464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287EE097-15A4-0846-BE5C-FDA985F981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793674" y="4652881"/>
                <a:ext cx="788812" cy="276343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D6787AB1-1805-DF4B-92E9-006D5879A75D}"/>
                </a:ext>
              </a:extLst>
            </p:cNvPr>
            <p:cNvGrpSpPr/>
            <p:nvPr/>
          </p:nvGrpSpPr>
          <p:grpSpPr>
            <a:xfrm>
              <a:off x="6147097" y="2795501"/>
              <a:ext cx="5364156" cy="691819"/>
              <a:chOff x="6796092" y="3387197"/>
              <a:chExt cx="5364156" cy="691819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BA3D8A9F-EC38-0F43-AE8C-802B04ACF1F8}"/>
                  </a:ext>
                </a:extLst>
              </p:cNvPr>
              <p:cNvGrpSpPr/>
              <p:nvPr/>
            </p:nvGrpSpPr>
            <p:grpSpPr>
              <a:xfrm>
                <a:off x="6796092" y="3779742"/>
                <a:ext cx="5167066" cy="299274"/>
                <a:chOff x="6796092" y="3779742"/>
                <a:chExt cx="5167066" cy="299274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3C099E3A-74DA-8846-86BE-7E4392BA02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29982" y="3779818"/>
                  <a:ext cx="343317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Arrow Connector 68">
                  <a:extLst>
                    <a:ext uri="{FF2B5EF4-FFF2-40B4-BE49-F238E27FC236}">
                      <a16:creationId xmlns:a16="http://schemas.microsoft.com/office/drawing/2014/main" id="{15CE4A34-13FC-B349-9028-0BE63B86D3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796092" y="3779742"/>
                  <a:ext cx="1733890" cy="299274"/>
                </a:xfrm>
                <a:prstGeom prst="straightConnector1">
                  <a:avLst/>
                </a:prstGeom>
                <a:ln w="19050">
                  <a:solidFill>
                    <a:schemeClr val="bg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DA988EDD-FC6A-0141-A008-898F78033986}"/>
                  </a:ext>
                </a:extLst>
              </p:cNvPr>
              <p:cNvSpPr txBox="1"/>
              <p:nvPr/>
            </p:nvSpPr>
            <p:spPr>
              <a:xfrm>
                <a:off x="8506524" y="3387197"/>
                <a:ext cx="365372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Retractable tension barriers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01FF3B3-843A-614A-8425-341F28DC22CB}"/>
                </a:ext>
              </a:extLst>
            </p:cNvPr>
            <p:cNvGrpSpPr/>
            <p:nvPr/>
          </p:nvGrpSpPr>
          <p:grpSpPr>
            <a:xfrm>
              <a:off x="7220750" y="3829928"/>
              <a:ext cx="5536105" cy="727147"/>
              <a:chOff x="8080365" y="1393529"/>
              <a:chExt cx="5536105" cy="727147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4548959-5EF7-844E-99C0-5E2FD5A4426E}"/>
                  </a:ext>
                </a:extLst>
              </p:cNvPr>
              <p:cNvSpPr txBox="1"/>
              <p:nvPr/>
            </p:nvSpPr>
            <p:spPr>
              <a:xfrm>
                <a:off x="8620282" y="1393529"/>
                <a:ext cx="499618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Multiple accessory options available for sanitizers, gloves, masks, or tissues</a:t>
                </a:r>
              </a:p>
            </p:txBody>
          </p: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6289F96D-9746-FD44-BA28-E4BB219843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20282" y="2120676"/>
                <a:ext cx="4558518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33064D69-3E56-3948-8416-929D0DDD82C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080365" y="1884132"/>
                <a:ext cx="539918" cy="236544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7E000DC-F6CA-374E-84CC-AA16CEAE9629}"/>
                </a:ext>
              </a:extLst>
            </p:cNvPr>
            <p:cNvSpPr/>
            <p:nvPr/>
          </p:nvSpPr>
          <p:spPr>
            <a:xfrm rot="21420289">
              <a:off x="3302995" y="3351481"/>
              <a:ext cx="2752344" cy="365760"/>
            </a:xfrm>
            <a:prstGeom prst="rect">
              <a:avLst/>
            </a:prstGeom>
            <a:pattFill prst="trellis">
              <a:fgClr>
                <a:schemeClr val="tx1">
                  <a:lumMod val="85000"/>
                  <a:lumOff val="15000"/>
                </a:schemeClr>
              </a:fgClr>
              <a:bgClr>
                <a:schemeClr val="tx1">
                  <a:lumMod val="85000"/>
                  <a:lumOff val="15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30D3D205-0B7F-6A41-BC61-75E6A87DB4BF}"/>
              </a:ext>
            </a:extLst>
          </p:cNvPr>
          <p:cNvSpPr txBox="1"/>
          <p:nvPr/>
        </p:nvSpPr>
        <p:spPr>
          <a:xfrm>
            <a:off x="7846273" y="711443"/>
            <a:ext cx="4792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Designed for mobility when needed; ADA compliant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147D2D8-5514-E641-A6A1-4AAC6C867128}"/>
              </a:ext>
            </a:extLst>
          </p:cNvPr>
          <p:cNvGrpSpPr/>
          <p:nvPr/>
        </p:nvGrpSpPr>
        <p:grpSpPr>
          <a:xfrm>
            <a:off x="13959253" y="3071693"/>
            <a:ext cx="5011598" cy="5960268"/>
            <a:chOff x="14350270" y="4915054"/>
            <a:chExt cx="5011598" cy="5960268"/>
          </a:xfrm>
        </p:grpSpPr>
        <p:pic>
          <p:nvPicPr>
            <p:cNvPr id="94" name="Picture 93" descr="A picture containing object, sitting, refrigerator, small&#10;&#10;Description automatically generated">
              <a:extLst>
                <a:ext uri="{FF2B5EF4-FFF2-40B4-BE49-F238E27FC236}">
                  <a16:creationId xmlns:a16="http://schemas.microsoft.com/office/drawing/2014/main" id="{B1BE9C48-E813-2841-8E3B-BC92259D1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0000">
              <a:off x="14350270" y="4915054"/>
              <a:ext cx="2616703" cy="5960268"/>
            </a:xfrm>
            <a:prstGeom prst="rect">
              <a:avLst/>
            </a:prstGeom>
          </p:spPr>
        </p:pic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588E3E74-ECD7-4445-91CA-59B2E2282BF1}"/>
                </a:ext>
              </a:extLst>
            </p:cNvPr>
            <p:cNvGrpSpPr/>
            <p:nvPr/>
          </p:nvGrpSpPr>
          <p:grpSpPr>
            <a:xfrm>
              <a:off x="15976048" y="6850587"/>
              <a:ext cx="3385820" cy="657916"/>
              <a:chOff x="15281524" y="4892675"/>
              <a:chExt cx="3385820" cy="657916"/>
            </a:xfrm>
          </p:grpSpPr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EA880CD0-439A-8E44-B5CA-8E938453B7F9}"/>
                  </a:ext>
                </a:extLst>
              </p:cNvPr>
              <p:cNvSpPr txBox="1"/>
              <p:nvPr/>
            </p:nvSpPr>
            <p:spPr>
              <a:xfrm>
                <a:off x="15639169" y="4892675"/>
                <a:ext cx="302817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Alternating  LED signals queue progression</a:t>
                </a:r>
              </a:p>
            </p:txBody>
          </p: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E7CBC926-7D24-2D4E-8875-5DB1E727C84C}"/>
                  </a:ext>
                </a:extLst>
              </p:cNvPr>
              <p:cNvGrpSpPr/>
              <p:nvPr/>
            </p:nvGrpSpPr>
            <p:grpSpPr>
              <a:xfrm>
                <a:off x="15281524" y="5155492"/>
                <a:ext cx="3263373" cy="395099"/>
                <a:chOff x="15281524" y="5155492"/>
                <a:chExt cx="3263373" cy="395099"/>
              </a:xfrm>
            </p:grpSpPr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B1DCCDA0-6137-594D-B58B-91375F3D23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707198" y="5155492"/>
                  <a:ext cx="2837699" cy="0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Arrow Connector 89">
                  <a:extLst>
                    <a:ext uri="{FF2B5EF4-FFF2-40B4-BE49-F238E27FC236}">
                      <a16:creationId xmlns:a16="http://schemas.microsoft.com/office/drawing/2014/main" id="{A158A844-26F4-7945-A381-EC01F2BF67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5281524" y="5155492"/>
                  <a:ext cx="425674" cy="395099"/>
                </a:xfrm>
                <a:prstGeom prst="straightConnector1">
                  <a:avLst/>
                </a:prstGeom>
                <a:ln w="9525">
                  <a:solidFill>
                    <a:schemeClr val="bg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96" name="Rectangle 95">
            <a:extLst>
              <a:ext uri="{FF2B5EF4-FFF2-40B4-BE49-F238E27FC236}">
                <a16:creationId xmlns:a16="http://schemas.microsoft.com/office/drawing/2014/main" id="{D7FE26A0-84D8-7144-9081-368219F51C5E}"/>
              </a:ext>
            </a:extLst>
          </p:cNvPr>
          <p:cNvSpPr/>
          <p:nvPr/>
        </p:nvSpPr>
        <p:spPr>
          <a:xfrm>
            <a:off x="540462" y="10199394"/>
            <a:ext cx="5633273" cy="58477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>
                      <a:alpha val="35000"/>
                    </a:prstClr>
                  </a:outerShdw>
                </a:effectLst>
                <a:latin typeface="Century Gothic" panose="020B0502020202020204" pitchFamily="34" charset="0"/>
              </a:rPr>
              <a:t>Freestanding Queue Pylons</a:t>
            </a:r>
          </a:p>
        </p:txBody>
      </p:sp>
      <p:pic>
        <p:nvPicPr>
          <p:cNvPr id="83" name="Picture 82" descr="A close up of a sign&#10;&#10;Description automatically generated">
            <a:extLst>
              <a:ext uri="{FF2B5EF4-FFF2-40B4-BE49-F238E27FC236}">
                <a16:creationId xmlns:a16="http://schemas.microsoft.com/office/drawing/2014/main" id="{596BD7F3-77F3-444E-83FD-4B1F1BFAAC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59"/>
          <a:stretch/>
        </p:blipFill>
        <p:spPr>
          <a:xfrm>
            <a:off x="15559197" y="473075"/>
            <a:ext cx="3875991" cy="901846"/>
          </a:xfrm>
          <a:prstGeom prst="rect">
            <a:avLst/>
          </a:prstGeom>
        </p:spPr>
      </p:pic>
      <p:pic>
        <p:nvPicPr>
          <p:cNvPr id="84" name="Picture 83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04834237-E6EE-DB43-9205-3391D71122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474" y="9343951"/>
            <a:ext cx="3581379" cy="128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581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3273</TotalTime>
  <Words>433</Words>
  <Application>Microsoft Macintosh PowerPoint</Application>
  <PresentationFormat>Custom</PresentationFormat>
  <Paragraphs>45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Calibri</vt:lpstr>
      <vt:lpstr>Century Gothic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McCoy</dc:creator>
  <cp:lastModifiedBy>charlotte anderson ilic</cp:lastModifiedBy>
  <cp:revision>48</cp:revision>
  <dcterms:created xsi:type="dcterms:W3CDTF">2020-04-20T12:06:11Z</dcterms:created>
  <dcterms:modified xsi:type="dcterms:W3CDTF">2020-05-12T16:03:34Z</dcterms:modified>
</cp:coreProperties>
</file>